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8" r:id="rId2"/>
    <p:sldId id="283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8F911-62CF-7C48-B9C1-E9F1A072925A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B11A08-1019-3842-81CF-C0C186821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69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A968BD-9FE6-EE4D-8904-638B2728DF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2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F5923-4F10-F14D-838F-A1BE32CBE7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084559-6847-F849-89BA-46D374B5AB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922FC-45BD-BD41-867A-B4634D752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C2B65-C0DB-2D4D-8176-C22A95C0F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F9932-9143-804B-BCDC-151825290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38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F5674-5C49-6244-B130-5B51DD9EE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1B16A8-8D42-D34F-AA1D-FB785C1B6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64D3B-8D9A-D643-8BBC-1DAADEE42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4192F-3664-DC49-9940-7CF125525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9BCAA-B157-524F-A521-6E3C54CC6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10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B0FC8F-1AED-FF4A-B416-160527FBCF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0D4D6-E2D2-3340-96C7-CDE7A36EF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CA34E-3549-9847-BC06-CA55AD204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9CDF0-01DE-CB45-B5AA-3E109D400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BEC04-E9D4-124F-AD77-8D90AFC26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53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C35E9-1CDD-2045-BFF2-442F2E37F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2F808-6B59-294B-8F32-DD5FF5D01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20F36C-CA29-194D-B4A0-596AAE330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2387C-184B-7F47-800D-8E5215FD6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BF97D-5730-3D45-8760-C16DD4F64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9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81153-FE18-2147-9209-7E215DE6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D1051-0ED8-7B47-BE54-75B0B949E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39892-9F3D-3C4E-AAA4-5DEF4BD1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6FD2E-3F33-1C4D-A4FC-A5BFD9927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87812-BDF9-E246-9929-359B08D16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94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2794B-2FA3-B041-A767-486CDDE2C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D14DC-8F19-F34C-9E7B-5115135295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32AFC-08A0-E94C-86B7-B9E98DB647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F1AD7F-3836-3F48-9B17-62F7BB48D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8D876-FC23-A74C-A2B4-11929422F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2044A-76E7-9249-94C5-28B87CA01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68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1A77E-00AF-2C4D-A94F-9378C9283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DD96F6-3E21-174B-B6B0-4D6600D56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10A56-79D6-6049-B521-6EAE28F9A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62A45D-77D5-1642-B1D1-C34505CD7B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ACC128-CC8E-BD45-A3A2-F83714B8F5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BF6947-FCEC-E24B-9F9E-19F0A7171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320A23-9E12-CC49-AC76-9AE04E1C0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099A37-F07A-1B43-979D-85EF7D738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3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EFAA0-47F8-474F-83CB-A2D557891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899485-7E14-4247-8085-86A83BEA9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B8151C-2EE4-2240-B77E-F621BFC35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FF3154-A4AA-944A-8608-AFF1C676E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498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275EDF-D7BE-DE4A-A0E1-B5535A085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D69853-ECE9-CB47-B599-7385A5EA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E89DFE-8CFB-B74C-8B30-4C8A8E94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61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D71C2-4F8F-2B4A-95C7-0E9703ADE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63FEB-0B8F-E749-8A6E-A1C2FFE49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4AF5B-97C3-1A4B-93EB-DFF85C78C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B59EE-E49F-DE46-8A79-255F16245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7CC52-CCDD-7B4E-84EC-1741CABEA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847218-2FCF-754A-8B6A-77AB3A7C9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11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FFCEE-4EFA-AA43-A372-73FE2ABF2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0FE1CB-2312-1242-A25F-E69F616F06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29EA1B-7686-7445-8A3B-F72B41EA2B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487C6-DEB6-454C-A415-0E96B3DB7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6ACC3-CCD5-3843-8209-94093D08F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C5165-1A59-9C40-8F41-18F970A4B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337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0FA11D-3DC7-8245-B609-60074D7ED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3BBD5-4F00-7D4C-876B-AED690E55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C3367-A5D7-694B-B264-8D1509FF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A7B13-3100-8140-98E4-DD91D4E5939B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07B81-F33E-6F4A-93CC-C37475AA3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37E5C-263E-0449-8764-89DD6091A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E1256-D02E-9C41-9FEC-8D894CC7FA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54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://autogluon.s3.amazonaws.com/tutorials/course/distributed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8E372-4F8E-8943-B530-1A8E80525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Scalable -- Distributed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7F8E9-7000-5048-8615-0DFB6CF19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Seamless Experience on </a:t>
            </a:r>
            <a:br>
              <a:rPr lang="en-US" dirty="0"/>
            </a:br>
            <a:r>
              <a:rPr lang="en-US" dirty="0"/>
              <a:t>Multi-machines</a:t>
            </a:r>
          </a:p>
          <a:p>
            <a:r>
              <a:rPr lang="en-US" dirty="0"/>
              <a:t>Automatically manage</a:t>
            </a:r>
            <a:br>
              <a:rPr lang="en-US" dirty="0"/>
            </a:br>
            <a:r>
              <a:rPr lang="en-US" dirty="0"/>
              <a:t>resource and schedule</a:t>
            </a:r>
            <a:br>
              <a:rPr lang="en-US" dirty="0"/>
            </a:br>
            <a:r>
              <a:rPr lang="en-US" dirty="0"/>
              <a:t>on remote machines:</a:t>
            </a:r>
            <a:br>
              <a:rPr lang="en-US" dirty="0"/>
            </a:br>
            <a:br>
              <a:rPr lang="en-US" dirty="0"/>
            </a:br>
            <a:r>
              <a:rPr lang="en-US" sz="2400" dirty="0" err="1"/>
              <a:t>ip_addrs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666666"/>
                </a:solidFill>
              </a:rPr>
              <a:t>=</a:t>
            </a:r>
            <a:r>
              <a:rPr lang="en-US" sz="2400" dirty="0"/>
              <a:t> [</a:t>
            </a:r>
            <a:r>
              <a:rPr lang="en-US" sz="2400" dirty="0">
                <a:solidFill>
                  <a:srgbClr val="4070A0"/>
                </a:solidFill>
              </a:rPr>
              <a:t>'35.166.23.232’</a:t>
            </a:r>
            <a:r>
              <a:rPr lang="en-US" sz="2400" dirty="0"/>
              <a:t>,</a:t>
            </a:r>
            <a:br>
              <a:rPr lang="en-US" sz="2400" dirty="0"/>
            </a:br>
            <a:r>
              <a:rPr lang="en-US" sz="2400" dirty="0"/>
              <a:t>                     </a:t>
            </a:r>
            <a:r>
              <a:rPr lang="en-US" sz="2400" dirty="0">
                <a:solidFill>
                  <a:srgbClr val="4070A0"/>
                </a:solidFill>
              </a:rPr>
              <a:t>'35.166.30.159’</a:t>
            </a:r>
            <a:r>
              <a:rPr lang="en-US" sz="2400" dirty="0"/>
              <a:t>] </a:t>
            </a:r>
            <a:br>
              <a:rPr lang="en-US" sz="2400" dirty="0"/>
            </a:br>
            <a:r>
              <a:rPr lang="en-US" sz="2400" dirty="0"/>
              <a:t>results </a:t>
            </a:r>
            <a:r>
              <a:rPr lang="en-US" sz="2400" dirty="0">
                <a:solidFill>
                  <a:srgbClr val="666666"/>
                </a:solidFill>
              </a:rPr>
              <a:t>=</a:t>
            </a:r>
            <a:r>
              <a:rPr lang="en-US" sz="2400" dirty="0"/>
              <a:t> </a:t>
            </a:r>
            <a:r>
              <a:rPr lang="en-US" sz="2400" dirty="0" err="1"/>
              <a:t>task</a:t>
            </a:r>
            <a:r>
              <a:rPr lang="en-US" sz="2400" dirty="0" err="1">
                <a:solidFill>
                  <a:srgbClr val="666666"/>
                </a:solidFill>
              </a:rPr>
              <a:t>.</a:t>
            </a:r>
            <a:r>
              <a:rPr lang="en-US" sz="2400" dirty="0" err="1"/>
              <a:t>fit</a:t>
            </a:r>
            <a:r>
              <a:rPr lang="en-US" sz="2400" dirty="0"/>
              <a:t>(dataset,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/>
              <a:t>dist_ip_addrs</a:t>
            </a:r>
            <a:r>
              <a:rPr lang="en-US" sz="2400" dirty="0">
                <a:solidFill>
                  <a:srgbClr val="666666"/>
                </a:solidFill>
              </a:rPr>
              <a:t>=</a:t>
            </a:r>
            <a:r>
              <a:rPr lang="en-US" sz="2400" dirty="0" err="1"/>
              <a:t>ip_addrs</a:t>
            </a:r>
            <a:r>
              <a:rPr lang="en-US" sz="2400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E196B-EC40-2A4E-A45C-AB061599E9FA}"/>
              </a:ext>
            </a:extLst>
          </p:cNvPr>
          <p:cNvSpPr txBox="1"/>
          <p:nvPr/>
        </p:nvSpPr>
        <p:spPr>
          <a:xfrm>
            <a:off x="838200" y="6308209"/>
            <a:ext cx="10751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http://autogluon.s3.amazonaws.com/tutorials/course/distributed.html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C27E95-E5FB-A44C-8CF6-4F99C7B94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276" y="1821934"/>
            <a:ext cx="6680957" cy="424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375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61C4-A48A-4D4B-A002-C96F27D94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on AWS Batch &amp; </a:t>
            </a:r>
            <a:r>
              <a:rPr lang="en-US" dirty="0" err="1"/>
              <a:t>SageMaker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784B7-12B9-D644-BA1B-97E3D47D8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AWS Batch (prototype available):</a:t>
            </a:r>
            <a:endParaRPr lang="en-US" sz="2000" dirty="0">
              <a:solidFill>
                <a:srgbClr val="C8352B"/>
              </a:solidFill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>
                <a:solidFill>
                  <a:srgbClr val="000000"/>
                </a:solidFill>
                <a:latin typeface="Courier" pitchFamily="2" charset="0"/>
              </a:rPr>
              <a:t>command </a:t>
            </a:r>
            <a:r>
              <a:rPr lang="en-US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urier" pitchFamily="2" charset="0"/>
              </a:rPr>
              <a:t> [</a:t>
            </a:r>
            <a:r>
              <a:rPr lang="en-US" sz="1600" dirty="0">
                <a:solidFill>
                  <a:srgbClr val="C8352B"/>
                </a:solidFill>
                <a:latin typeface="Courier" pitchFamily="2" charset="0"/>
              </a:rPr>
              <a:t>"python"</a:t>
            </a:r>
            <a:r>
              <a:rPr lang="en-US" sz="1600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C8352B"/>
                </a:solidFill>
                <a:latin typeface="Courier" pitchFamily="2" charset="0"/>
              </a:rPr>
              <a:t>"experiments/</a:t>
            </a:r>
            <a:r>
              <a:rPr lang="en-US" sz="1600" dirty="0" err="1">
                <a:solidFill>
                  <a:srgbClr val="C8352B"/>
                </a:solidFill>
                <a:latin typeface="Courier" pitchFamily="2" charset="0"/>
              </a:rPr>
              <a:t>cifar.py</a:t>
            </a:r>
            <a:r>
              <a:rPr lang="en-US" sz="1600" dirty="0">
                <a:solidFill>
                  <a:srgbClr val="C8352B"/>
                </a:solidFill>
                <a:latin typeface="Courier" pitchFamily="2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urier" pitchFamily="2" charset="0"/>
              </a:rPr>
              <a:t>] </a:t>
            </a:r>
          </a:p>
          <a:p>
            <a:pPr marL="457200" lvl="1" indent="0">
              <a:buNone/>
            </a:pPr>
            <a:r>
              <a:rPr lang="en-US" sz="1600" dirty="0" err="1">
                <a:solidFill>
                  <a:prstClr val="black"/>
                </a:solidFill>
                <a:latin typeface="Courier" pitchFamily="2" charset="0"/>
              </a:rPr>
              <a:t>submit_job_multi_node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(command, </a:t>
            </a:r>
            <a:r>
              <a:rPr lang="en-US" sz="1600" dirty="0" err="1">
                <a:solidFill>
                  <a:prstClr val="black"/>
                </a:solidFill>
                <a:latin typeface="Courier" pitchFamily="2" charset="0"/>
              </a:rPr>
              <a:t>job_name</a:t>
            </a:r>
            <a:r>
              <a:rPr lang="en-US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en-US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en-US" sz="1600" dirty="0" err="1">
                <a:solidFill>
                  <a:srgbClr val="C8352B"/>
                </a:solidFill>
                <a:latin typeface="Courier" pitchFamily="2" charset="0"/>
              </a:rPr>
              <a:t>my_job</a:t>
            </a:r>
            <a:r>
              <a:rPr lang="en-US" sz="16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,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000000"/>
                </a:solidFill>
                <a:latin typeface="Courier" pitchFamily="2" charset="0"/>
              </a:rPr>
              <a:t>                      </a:t>
            </a:r>
            <a:r>
              <a:rPr lang="en-US" sz="1600" dirty="0" err="1">
                <a:solidFill>
                  <a:srgbClr val="000000"/>
                </a:solidFill>
                <a:latin typeface="Courier" pitchFamily="2" charset="0"/>
              </a:rPr>
              <a:t>job_queue</a:t>
            </a:r>
            <a:r>
              <a:rPr lang="en-US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en-US" sz="1600" dirty="0">
                <a:solidFill>
                  <a:srgbClr val="C8352B"/>
                </a:solidFill>
                <a:latin typeface="Courier" pitchFamily="2" charset="0"/>
              </a:rPr>
              <a:t>"</a:t>
            </a:r>
            <a:r>
              <a:rPr lang="en-US" sz="1600" dirty="0" err="1">
                <a:solidFill>
                  <a:srgbClr val="C8352B"/>
                </a:solidFill>
                <a:latin typeface="Courier" pitchFamily="2" charset="0"/>
              </a:rPr>
              <a:t>autogluon</a:t>
            </a:r>
            <a:r>
              <a:rPr lang="en-US" sz="1600" dirty="0">
                <a:solidFill>
                  <a:srgbClr val="C8352B"/>
                </a:solidFill>
                <a:latin typeface="Courier" pitchFamily="2" charset="0"/>
              </a:rPr>
              <a:t>-benchmarks-multi-node"</a:t>
            </a:r>
            <a:r>
              <a:rPr lang="en-US" sz="1600" dirty="0">
                <a:solidFill>
                  <a:srgbClr val="000000"/>
                </a:solidFill>
                <a:latin typeface="Courier" pitchFamily="2" charset="0"/>
              </a:rPr>
              <a:t>,</a:t>
            </a:r>
            <a:endParaRPr lang="en-US" sz="1600" dirty="0">
              <a:solidFill>
                <a:srgbClr val="C8352B"/>
              </a:solidFill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                      </a:t>
            </a:r>
            <a:r>
              <a:rPr lang="en-US" sz="1600" dirty="0" err="1">
                <a:solidFill>
                  <a:prstClr val="black"/>
                </a:solidFill>
                <a:latin typeface="Courier" pitchFamily="2" charset="0"/>
              </a:rPr>
              <a:t>num_nodes</a:t>
            </a:r>
            <a:r>
              <a:rPr lang="en-US" sz="1600" dirty="0">
                <a:solidFill>
                  <a:srgbClr val="797979"/>
                </a:solidFill>
                <a:latin typeface="Courier" pitchFamily="2" charset="0"/>
              </a:rPr>
              <a:t>=8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,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                      </a:t>
            </a:r>
            <a:r>
              <a:rPr lang="en-US" sz="1600" dirty="0" err="1">
                <a:solidFill>
                  <a:prstClr val="black"/>
                </a:solidFill>
                <a:latin typeface="Courier" pitchFamily="2" charset="0"/>
              </a:rPr>
              <a:t>instance_type</a:t>
            </a:r>
            <a:r>
              <a:rPr lang="en-US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en-US" sz="1600" dirty="0">
                <a:solidFill>
                  <a:srgbClr val="C8352B"/>
                </a:solidFill>
                <a:latin typeface="Courier" pitchFamily="2" charset="0"/>
              </a:rPr>
              <a:t>"p2.xlarge"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,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                      timeout</a:t>
            </a:r>
            <a:r>
              <a:rPr lang="en-US" sz="16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en-US" sz="1600" dirty="0" err="1">
                <a:solidFill>
                  <a:prstClr val="black"/>
                </a:solidFill>
                <a:latin typeface="Courier" pitchFamily="2" charset="0"/>
              </a:rPr>
              <a:t>job_timeout</a:t>
            </a:r>
            <a:r>
              <a:rPr lang="en-US" sz="1600" dirty="0">
                <a:solidFill>
                  <a:prstClr val="black"/>
                </a:solidFill>
                <a:latin typeface="Courier" pitchFamily="2" charset="0"/>
              </a:rPr>
              <a:t>)</a:t>
            </a:r>
            <a:endParaRPr lang="en-US" dirty="0"/>
          </a:p>
          <a:p>
            <a:r>
              <a:rPr lang="en-US" dirty="0"/>
              <a:t>Bring your own docker (WIP, target on 0.1):</a:t>
            </a:r>
          </a:p>
          <a:p>
            <a:pPr marL="457200" lvl="1" indent="0">
              <a:buNone/>
            </a:pPr>
            <a:r>
              <a:rPr lang="en-US" sz="1800" b="1" dirty="0">
                <a:solidFill>
                  <a:srgbClr val="008F00"/>
                </a:solidFill>
                <a:latin typeface="Courier" pitchFamily="2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sz="1800" b="1" dirty="0" err="1">
                <a:solidFill>
                  <a:srgbClr val="0433FF"/>
                </a:solidFill>
                <a:latin typeface="Courier" pitchFamily="2" charset="0"/>
              </a:rPr>
              <a:t>sagemaker.estimator</a:t>
            </a:r>
            <a:r>
              <a:rPr lang="en-US" sz="1800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sz="1800" b="1" dirty="0">
                <a:solidFill>
                  <a:srgbClr val="008F00"/>
                </a:solidFill>
                <a:latin typeface="Courier" pitchFamily="2" charset="0"/>
              </a:rPr>
              <a:t>import</a:t>
            </a:r>
            <a:r>
              <a:rPr lang="en-US" sz="1800" dirty="0">
                <a:solidFill>
                  <a:srgbClr val="000000"/>
                </a:solidFill>
                <a:latin typeface="Courier" pitchFamily="2" charset="0"/>
              </a:rPr>
              <a:t> Estimator </a:t>
            </a:r>
            <a:endParaRPr lang="en-US" sz="1800" dirty="0">
              <a:solidFill>
                <a:srgbClr val="0433FF"/>
              </a:solidFill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1800" dirty="0">
                <a:latin typeface="Courier" pitchFamily="2" charset="0"/>
              </a:rPr>
              <a:t>estimator </a:t>
            </a:r>
            <a:r>
              <a:rPr lang="en-US" sz="18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en-US" sz="1800" dirty="0">
                <a:latin typeface="Courier" pitchFamily="2" charset="0"/>
              </a:rPr>
              <a:t> Estimator(</a:t>
            </a:r>
            <a:r>
              <a:rPr lang="en-US" sz="1800" dirty="0" err="1">
                <a:latin typeface="Courier" pitchFamily="2" charset="0"/>
              </a:rPr>
              <a:t>image_name</a:t>
            </a:r>
            <a:r>
              <a:rPr lang="en-US" sz="18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en-US" sz="1800" dirty="0">
                <a:solidFill>
                  <a:srgbClr val="C8352B"/>
                </a:solidFill>
                <a:latin typeface="Courier" pitchFamily="2" charset="0"/>
              </a:rPr>
              <a:t>'autogluon-0.0.1'</a:t>
            </a:r>
            <a:r>
              <a:rPr lang="en-US" sz="1800" dirty="0">
                <a:latin typeface="Courier" pitchFamily="2" charset="0"/>
              </a:rPr>
              <a:t>,</a:t>
            </a:r>
          </a:p>
          <a:p>
            <a:pPr marL="457200" lvl="1" indent="0">
              <a:buNone/>
            </a:pPr>
            <a:r>
              <a:rPr lang="en-US" sz="1800" dirty="0">
                <a:latin typeface="Courier" pitchFamily="2" charset="0"/>
              </a:rPr>
              <a:t>                      role</a:t>
            </a:r>
            <a:r>
              <a:rPr lang="en-US" sz="18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en-US" sz="18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en-US" sz="1800" dirty="0" err="1">
                <a:solidFill>
                  <a:srgbClr val="C8352B"/>
                </a:solidFill>
                <a:latin typeface="Courier" pitchFamily="2" charset="0"/>
              </a:rPr>
              <a:t>SageMakerRole</a:t>
            </a:r>
            <a:r>
              <a:rPr lang="en-US" sz="1800" dirty="0">
                <a:solidFill>
                  <a:srgbClr val="C8352B"/>
                </a:solidFill>
                <a:latin typeface="Courier" pitchFamily="2" charset="0"/>
              </a:rPr>
              <a:t>'</a:t>
            </a:r>
            <a:r>
              <a:rPr lang="en-US" sz="1800" dirty="0">
                <a:latin typeface="Courier" pitchFamily="2" charset="0"/>
              </a:rPr>
              <a:t>,</a:t>
            </a:r>
          </a:p>
          <a:p>
            <a:pPr marL="457200" lvl="1" indent="0">
              <a:buNone/>
            </a:pPr>
            <a:r>
              <a:rPr lang="en-US" sz="1800" dirty="0">
                <a:latin typeface="Courier" pitchFamily="2" charset="0"/>
              </a:rPr>
              <a:t>                      </a:t>
            </a:r>
            <a:r>
              <a:rPr lang="en-US" sz="1800" dirty="0" err="1">
                <a:latin typeface="Courier" pitchFamily="2" charset="0"/>
              </a:rPr>
              <a:t>train_instance_count</a:t>
            </a:r>
            <a:r>
              <a:rPr lang="en-US" sz="1800" dirty="0">
                <a:solidFill>
                  <a:srgbClr val="797979"/>
                </a:solidFill>
                <a:latin typeface="Courier" pitchFamily="2" charset="0"/>
              </a:rPr>
              <a:t>=4</a:t>
            </a:r>
            <a:r>
              <a:rPr lang="en-US" sz="1800" dirty="0">
                <a:latin typeface="Courier" pitchFamily="2" charset="0"/>
              </a:rPr>
              <a:t>,</a:t>
            </a:r>
          </a:p>
          <a:p>
            <a:pPr marL="457200" lvl="1" indent="0">
              <a:buNone/>
            </a:pPr>
            <a:r>
              <a:rPr lang="en-US" sz="1800" dirty="0">
                <a:latin typeface="Courier" pitchFamily="2" charset="0"/>
              </a:rPr>
              <a:t>                      </a:t>
            </a:r>
            <a:r>
              <a:rPr lang="en-US" sz="1800" dirty="0" err="1">
                <a:latin typeface="Courier" pitchFamily="2" charset="0"/>
              </a:rPr>
              <a:t>train_instance_type</a:t>
            </a:r>
            <a:r>
              <a:rPr lang="en-US" sz="1800" dirty="0">
                <a:solidFill>
                  <a:srgbClr val="797979"/>
                </a:solidFill>
                <a:latin typeface="Courier" pitchFamily="2" charset="0"/>
              </a:rPr>
              <a:t>=</a:t>
            </a:r>
            <a:r>
              <a:rPr lang="en-US" sz="1800" dirty="0">
                <a:solidFill>
                  <a:srgbClr val="C8352B"/>
                </a:solidFill>
                <a:latin typeface="Courier" pitchFamily="2" charset="0"/>
              </a:rPr>
              <a:t>'p3.xlarge'</a:t>
            </a:r>
            <a:r>
              <a:rPr lang="en-US" sz="1800" dirty="0"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sz="1800" dirty="0" err="1">
                <a:latin typeface="Courier" pitchFamily="2" charset="0"/>
              </a:rPr>
              <a:t>estimator</a:t>
            </a:r>
            <a:r>
              <a:rPr lang="en-US" sz="1800" dirty="0" err="1">
                <a:solidFill>
                  <a:srgbClr val="797979"/>
                </a:solidFill>
                <a:latin typeface="Courier" pitchFamily="2" charset="0"/>
              </a:rPr>
              <a:t>.</a:t>
            </a:r>
            <a:r>
              <a:rPr lang="en-US" sz="1800" dirty="0" err="1">
                <a:latin typeface="Courier" pitchFamily="2" charset="0"/>
              </a:rPr>
              <a:t>fit</a:t>
            </a:r>
            <a:r>
              <a:rPr lang="en-US" sz="1800" dirty="0">
                <a:latin typeface="Courier" pitchFamily="2" charset="0"/>
              </a:rPr>
              <a:t>()</a:t>
            </a:r>
          </a:p>
          <a:p>
            <a:r>
              <a:rPr lang="en-US" dirty="0"/>
              <a:t>Seamless integration (scheduling jobs using </a:t>
            </a:r>
            <a:r>
              <a:rPr lang="en-US" dirty="0" err="1"/>
              <a:t>SageMaker</a:t>
            </a:r>
            <a:r>
              <a:rPr lang="en-US" dirty="0"/>
              <a:t> system)</a:t>
            </a:r>
          </a:p>
        </p:txBody>
      </p:sp>
    </p:spTree>
    <p:extLst>
      <p:ext uri="{BB962C8B-B14F-4D97-AF65-F5344CB8AC3E}">
        <p14:creationId xmlns:p14="http://schemas.microsoft.com/office/powerpoint/2010/main" val="892309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356</Words>
  <Application>Microsoft Macintosh PowerPoint</Application>
  <PresentationFormat>Widescreen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Courier</vt:lpstr>
      <vt:lpstr>Office Theme</vt:lpstr>
      <vt:lpstr>Scalable -- Distributed Search</vt:lpstr>
      <vt:lpstr>Running on AWS Batch &amp; SageMaker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Scalable -- Distributed Search</dc:title>
  <dc:creator>Microsoft Office User</dc:creator>
  <cp:lastModifiedBy>Microsoft Office User</cp:lastModifiedBy>
  <cp:revision>1</cp:revision>
  <dcterms:created xsi:type="dcterms:W3CDTF">2019-12-03T18:21:39Z</dcterms:created>
  <dcterms:modified xsi:type="dcterms:W3CDTF">2019-12-03T18:21:56Z</dcterms:modified>
</cp:coreProperties>
</file>

<file path=docProps/thumbnail.jpeg>
</file>